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3" r:id="rId3"/>
    <p:sldId id="305" r:id="rId4"/>
    <p:sldId id="325" r:id="rId5"/>
    <p:sldId id="306" r:id="rId6"/>
    <p:sldId id="326" r:id="rId7"/>
    <p:sldId id="323" r:id="rId8"/>
    <p:sldId id="328" r:id="rId9"/>
    <p:sldId id="329" r:id="rId10"/>
    <p:sldId id="332" r:id="rId11"/>
    <p:sldId id="330" r:id="rId12"/>
    <p:sldId id="331" r:id="rId13"/>
    <p:sldId id="333" r:id="rId14"/>
    <p:sldId id="334" r:id="rId15"/>
    <p:sldId id="307" r:id="rId16"/>
    <p:sldId id="33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5468" y="5029200"/>
            <a:ext cx="8915399" cy="1226126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Директор: Медовикова Е. А.</a:t>
            </a:r>
          </a:p>
          <a:p>
            <a:pPr algn="r"/>
            <a:r>
              <a:rPr lang="en-US" dirty="0"/>
              <a:t>cptandeksu@gmail.com</a:t>
            </a:r>
            <a:endParaRPr lang="ru-RU" dirty="0" smtClean="0"/>
          </a:p>
          <a:p>
            <a:pPr algn="r"/>
            <a:r>
              <a:rPr lang="ru-RU" dirty="0" err="1" smtClean="0"/>
              <a:t>каб</a:t>
            </a:r>
            <a:r>
              <a:rPr lang="ru-RU" dirty="0" smtClean="0"/>
              <a:t>. 2104</a:t>
            </a:r>
          </a:p>
          <a:p>
            <a:pPr algn="r"/>
            <a:r>
              <a:rPr lang="ru-RU" dirty="0" smtClean="0"/>
              <a:t>тел</a:t>
            </a:r>
            <a:r>
              <a:rPr lang="ru-RU" dirty="0"/>
              <a:t>. 8 (3842) 58-05-00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375954" y="1869403"/>
            <a:ext cx="999170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defTabSz="91440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400" b="1" dirty="0" smtClean="0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Координационный центр </a:t>
            </a:r>
            <a:r>
              <a:rPr lang="ru-RU" sz="2400" b="1" dirty="0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по вопросам формирования у молодежи активной гражданской позиции, предупреждения межнациональных и межконфессиональных конфликтов, противодействия идеологии терроризма и профилактики экстремизма </a:t>
            </a:r>
            <a:r>
              <a:rPr lang="ru-RU" sz="2400" b="1" dirty="0" smtClean="0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2400" b="1" dirty="0" err="1" smtClean="0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ЦПТиЭ</a:t>
            </a:r>
            <a:r>
              <a:rPr lang="ru-RU" sz="2400" b="1" dirty="0" smtClean="0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94854" y="333319"/>
            <a:ext cx="1097280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МИНИСТЕРСТВО НАУКИ И ВЫСШЕГО ОБРАЗОВАНИЯ РОССИЙСКОЙ ФЕДЕРАЦИИ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ФГБОУ ВО «Кемеровский государственный университет»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75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Модуль 1. </a:t>
            </a:r>
            <a:r>
              <a:rPr lang="ru-RU" dirty="0" err="1"/>
              <a:t>Этноконфессиональный</a:t>
            </a:r>
            <a:r>
              <a:rPr lang="ru-RU" dirty="0"/>
              <a:t> диалог в молодежной среде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Диалог </a:t>
            </a:r>
            <a:r>
              <a:rPr lang="ru-RU" dirty="0"/>
              <a:t>религий в современном мире: проблемы и перспективы</a:t>
            </a:r>
          </a:p>
          <a:p>
            <a:pPr algn="just"/>
            <a:r>
              <a:rPr lang="ru-RU" dirty="0" smtClean="0"/>
              <a:t>Межконфессиональный </a:t>
            </a:r>
            <a:r>
              <a:rPr lang="ru-RU" dirty="0"/>
              <a:t>диалог и проблемы формирования толерантного сознания в молодежной среде</a:t>
            </a:r>
          </a:p>
          <a:p>
            <a:pPr algn="just"/>
            <a:r>
              <a:rPr lang="ru-RU" dirty="0" smtClean="0"/>
              <a:t>Гармонизация </a:t>
            </a:r>
            <a:r>
              <a:rPr lang="ru-RU" dirty="0"/>
              <a:t>межнациональных отношений, воспитание гражданской идентичности в молодежной (студенческой) среде</a:t>
            </a:r>
          </a:p>
          <a:p>
            <a:pPr algn="just"/>
            <a:r>
              <a:rPr lang="ru-RU" dirty="0" smtClean="0"/>
              <a:t>Практики </a:t>
            </a:r>
            <a:r>
              <a:rPr lang="ru-RU" dirty="0"/>
              <a:t>в сфере укрепления межнациональной дружбы и единства в молодежной среде</a:t>
            </a:r>
          </a:p>
          <a:p>
            <a:pPr algn="just"/>
            <a:r>
              <a:rPr lang="ru-RU" dirty="0" err="1" smtClean="0"/>
              <a:t>Этноконфессиональный</a:t>
            </a:r>
            <a:r>
              <a:rPr lang="ru-RU" dirty="0" smtClean="0"/>
              <a:t> </a:t>
            </a:r>
            <a:r>
              <a:rPr lang="ru-RU" dirty="0"/>
              <a:t>диалог как инструмент профилактики экстремизма в молодежной среде</a:t>
            </a:r>
          </a:p>
          <a:p>
            <a:pPr algn="just"/>
            <a:r>
              <a:rPr lang="ru-RU" dirty="0" smtClean="0"/>
              <a:t>Духовно-нравственное </a:t>
            </a:r>
            <a:r>
              <a:rPr lang="ru-RU" dirty="0"/>
              <a:t>воспитание молодежи и базовые ценности гражданской идентичности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184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5851" y="624110"/>
            <a:ext cx="9318761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Модуль 2. Культурный диалог в молодежной среде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3817" y="2151017"/>
            <a:ext cx="8915400" cy="3716662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Этнокультурная </a:t>
            </a:r>
            <a:r>
              <a:rPr lang="ru-RU" dirty="0"/>
              <a:t>коммуникация в образовательной среде</a:t>
            </a:r>
          </a:p>
          <a:p>
            <a:pPr algn="just"/>
            <a:r>
              <a:rPr lang="ru-RU" dirty="0" smtClean="0"/>
              <a:t>Создание </a:t>
            </a:r>
            <a:r>
              <a:rPr lang="ru-RU" dirty="0"/>
              <a:t>в вузе социально-культурной среды: проблемы и перспективы</a:t>
            </a:r>
          </a:p>
          <a:p>
            <a:pPr algn="just"/>
            <a:r>
              <a:rPr lang="ru-RU" dirty="0" smtClean="0"/>
              <a:t>Диалог </a:t>
            </a:r>
            <a:r>
              <a:rPr lang="ru-RU" dirty="0"/>
              <a:t>культур как условие формирования поликультурной личности в современном обществе</a:t>
            </a:r>
          </a:p>
          <a:p>
            <a:pPr algn="just"/>
            <a:r>
              <a:rPr lang="ru-RU" dirty="0" smtClean="0"/>
              <a:t>Межкультурный </a:t>
            </a:r>
            <a:r>
              <a:rPr lang="ru-RU" dirty="0"/>
              <a:t>диалог как способ патриотического воспитания молодежи</a:t>
            </a:r>
          </a:p>
          <a:p>
            <a:pPr algn="just"/>
            <a:r>
              <a:rPr lang="ru-RU" dirty="0" smtClean="0"/>
              <a:t>Диалог </a:t>
            </a:r>
            <a:r>
              <a:rPr lang="ru-RU" dirty="0"/>
              <a:t>культур – путь к гармонии и безопасности личности</a:t>
            </a:r>
          </a:p>
          <a:p>
            <a:pPr algn="just"/>
            <a:r>
              <a:rPr lang="ru-RU" dirty="0" smtClean="0"/>
              <a:t>Диалог </a:t>
            </a:r>
            <a:r>
              <a:rPr lang="ru-RU" dirty="0"/>
              <a:t>культур как эффективный инструмент формирования профессиональных компетенций у </a:t>
            </a:r>
            <a:r>
              <a:rPr lang="ru-RU" dirty="0" smtClean="0"/>
              <a:t>студентов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«Диалог на равных» как условие развития личности в современном </a:t>
            </a:r>
            <a:r>
              <a:rPr lang="ru-RU" dirty="0" smtClean="0"/>
              <a:t>обществе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33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2641" y="624110"/>
            <a:ext cx="943197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Модуль 3. Политический диалог в молодежной среде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«</a:t>
            </a:r>
            <a:r>
              <a:rPr lang="ru-RU" dirty="0"/>
              <a:t>Диалог на равных»: популяризация культуры безопасности в молодежной среде</a:t>
            </a:r>
          </a:p>
          <a:p>
            <a:pPr algn="just"/>
            <a:r>
              <a:rPr lang="ru-RU" dirty="0" smtClean="0"/>
              <a:t>Конструктивный </a:t>
            </a:r>
            <a:r>
              <a:rPr lang="ru-RU" dirty="0"/>
              <a:t>диалог власти и молодежи в целях совершенствования общества</a:t>
            </a:r>
          </a:p>
          <a:p>
            <a:pPr algn="just"/>
            <a:r>
              <a:rPr lang="ru-RU" dirty="0" smtClean="0"/>
              <a:t>Молодежь </a:t>
            </a:r>
            <a:r>
              <a:rPr lang="ru-RU" dirty="0"/>
              <a:t>и выборы: формула ответственности</a:t>
            </a:r>
          </a:p>
          <a:p>
            <a:pPr algn="just"/>
            <a:r>
              <a:rPr lang="ru-RU" dirty="0" smtClean="0"/>
              <a:t>Вовлеченность </a:t>
            </a:r>
            <a:r>
              <a:rPr lang="ru-RU" dirty="0"/>
              <a:t>молодежи в формирование гражданского общества</a:t>
            </a:r>
          </a:p>
          <a:p>
            <a:pPr algn="just"/>
            <a:r>
              <a:rPr lang="ru-RU" dirty="0" smtClean="0"/>
              <a:t>Профилактика </a:t>
            </a:r>
            <a:r>
              <a:rPr lang="ru-RU" dirty="0"/>
              <a:t>экстремизма и терроризма в молодежной среде (политический аспект)</a:t>
            </a:r>
          </a:p>
          <a:p>
            <a:pPr algn="just"/>
            <a:r>
              <a:rPr lang="ru-RU" dirty="0" smtClean="0"/>
              <a:t>Современная </a:t>
            </a:r>
            <a:r>
              <a:rPr lang="ru-RU" dirty="0"/>
              <a:t>молодежная политика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577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9497" y="624110"/>
            <a:ext cx="10085115" cy="66475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Открытый диалог </a:t>
            </a:r>
            <a:r>
              <a:rPr lang="ru-RU" sz="1800" dirty="0" smtClean="0"/>
              <a:t>– система взаимодействия с представителями общественных организаций в сфере политики, науки, спорта, культуры и др.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154" y="1663337"/>
            <a:ext cx="10433458" cy="424788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Наставничество в образовании: «Что такое ДОВЕРИЕ на самом деле и для чего оно вам нужно?»</a:t>
            </a:r>
          </a:p>
          <a:p>
            <a:pPr lvl="0"/>
            <a:r>
              <a:rPr lang="ru-RU" dirty="0"/>
              <a:t>Распространение недостоверной информации как фактор влияния на национальную безопасность</a:t>
            </a:r>
          </a:p>
          <a:p>
            <a:pPr lvl="0"/>
            <a:r>
              <a:rPr lang="ru-RU" dirty="0" err="1"/>
              <a:t>Фэйки</a:t>
            </a:r>
            <a:r>
              <a:rPr lang="ru-RU" dirty="0"/>
              <a:t> как инструмент информационной войны</a:t>
            </a:r>
          </a:p>
          <a:p>
            <a:pPr lvl="0"/>
            <a:r>
              <a:rPr lang="ru-RU" dirty="0"/>
              <a:t>Важность информационной гигиены в современном обществе</a:t>
            </a:r>
          </a:p>
          <a:p>
            <a:pPr lvl="0"/>
            <a:r>
              <a:rPr lang="ru-RU" dirty="0"/>
              <a:t>Государство и молодежь: в партнерстве залог успеха!</a:t>
            </a:r>
          </a:p>
          <a:p>
            <a:pPr lvl="0"/>
            <a:r>
              <a:rPr lang="ru-RU" dirty="0"/>
              <a:t>История – это наше главное оружие.</a:t>
            </a:r>
          </a:p>
          <a:p>
            <a:pPr lvl="0"/>
            <a:r>
              <a:rPr lang="ru-RU" dirty="0"/>
              <a:t>Личные границы. Как избежать эмоционального насилия или за чем прячется </a:t>
            </a:r>
            <a:r>
              <a:rPr lang="ru-RU" dirty="0" err="1"/>
              <a:t>абьюз</a:t>
            </a:r>
            <a:endParaRPr lang="ru-RU" dirty="0"/>
          </a:p>
          <a:p>
            <a:pPr lvl="0"/>
            <a:r>
              <a:rPr lang="ru-RU" dirty="0"/>
              <a:t>Синхронизация профессионального образования с потребностями рынка труда</a:t>
            </a:r>
          </a:p>
          <a:p>
            <a:pPr lvl="0"/>
            <a:r>
              <a:rPr lang="ru-RU" dirty="0"/>
              <a:t>Протестная деятельность и участие в ней: все За и Против</a:t>
            </a:r>
          </a:p>
          <a:p>
            <a:pPr lvl="0"/>
            <a:r>
              <a:rPr lang="ru-RU" dirty="0"/>
              <a:t>Спортивные фанаты: любители спорта или экстремисты?</a:t>
            </a:r>
          </a:p>
          <a:p>
            <a:pPr lvl="0"/>
            <a:r>
              <a:rPr lang="ru-RU" dirty="0"/>
              <a:t>Молодежь - двигатель прогресса </a:t>
            </a:r>
          </a:p>
          <a:p>
            <a:pPr lvl="0"/>
            <a:r>
              <a:rPr lang="ru-RU" dirty="0"/>
              <a:t> «Личность как основополагающий фактор в диалоге культур и партнерстве цивилизаций»</a:t>
            </a:r>
          </a:p>
          <a:p>
            <a:pPr lvl="0"/>
            <a:r>
              <a:rPr lang="ru-RU" dirty="0"/>
              <a:t>«Культурно-исторические традиции благотворительности и милосердия»</a:t>
            </a:r>
          </a:p>
          <a:p>
            <a:pPr lvl="0"/>
            <a:r>
              <a:rPr lang="ru-RU" dirty="0"/>
              <a:t>«Самореализация человека в информационном обществе»</a:t>
            </a:r>
          </a:p>
          <a:p>
            <a:pPr lvl="0"/>
            <a:r>
              <a:rPr lang="ru-RU" dirty="0"/>
              <a:t>Формирование культуры безопасного образа жизни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838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1668" y="732968"/>
            <a:ext cx="8911687" cy="6299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Информационное сопровождение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6110" y="2044336"/>
            <a:ext cx="9362303" cy="2244634"/>
          </a:xfrm>
        </p:spPr>
        <p:txBody>
          <a:bodyPr/>
          <a:lstStyle/>
          <a:p>
            <a:r>
              <a:rPr lang="ru-RU" dirty="0" smtClean="0"/>
              <a:t>Мониторинг </a:t>
            </a:r>
            <a:r>
              <a:rPr lang="ru-RU" dirty="0" smtClean="0"/>
              <a:t>социальных </a:t>
            </a:r>
            <a:r>
              <a:rPr lang="ru-RU" dirty="0" smtClean="0"/>
              <a:t>сетей (система «СЕУСЛАБ»)</a:t>
            </a:r>
          </a:p>
          <a:p>
            <a:r>
              <a:rPr lang="ru-RU" dirty="0" smtClean="0"/>
              <a:t>Формирование позитивного контента </a:t>
            </a:r>
          </a:p>
          <a:p>
            <a:r>
              <a:rPr lang="ru-RU" dirty="0" smtClean="0"/>
              <a:t>Организация м</a:t>
            </a:r>
            <a:r>
              <a:rPr lang="ru-RU" dirty="0" smtClean="0"/>
              <a:t>едиа пространство </a:t>
            </a:r>
            <a:r>
              <a:rPr lang="ru-RU" dirty="0" err="1" smtClean="0"/>
              <a:t>ЦПТиЭ</a:t>
            </a:r>
            <a:endParaRPr lang="ru-RU" dirty="0" smtClean="0"/>
          </a:p>
          <a:p>
            <a:r>
              <a:rPr lang="ru-RU" dirty="0" smtClean="0"/>
              <a:t>Техническое сопровождение деятельности </a:t>
            </a:r>
            <a:r>
              <a:rPr lang="ru-RU" dirty="0" err="1" smtClean="0"/>
              <a:t>ЦПТиЭ</a:t>
            </a:r>
            <a:endParaRPr lang="ru-RU" dirty="0" smtClean="0"/>
          </a:p>
          <a:p>
            <a:r>
              <a:rPr lang="ru-RU" dirty="0" smtClean="0"/>
              <a:t>Осуществление взаимодействия со СМИ разных уровней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843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5390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Мероприятия </a:t>
            </a:r>
            <a:r>
              <a:rPr lang="ru-RU" sz="2800" b="1" dirty="0" err="1" smtClean="0"/>
              <a:t>ЦПТиЭ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9212" y="1622854"/>
            <a:ext cx="8915400" cy="42883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Проектная сессия «Этноконфессиональный, культурный и политический диалог в молодежной среде» (29 ноября)</a:t>
            </a:r>
          </a:p>
          <a:p>
            <a:pPr algn="just"/>
            <a:r>
              <a:rPr lang="ru-RU" dirty="0" smtClean="0"/>
              <a:t>Конкурс популяризации научных исследований в области межнациональных отношений (август-15 декабря)</a:t>
            </a:r>
          </a:p>
          <a:p>
            <a:pPr algn="just"/>
            <a:r>
              <a:rPr lang="ru-RU" dirty="0" smtClean="0"/>
              <a:t>Конкурс рисунков «Толерантность – дорога к миру» (до 10 декабря)</a:t>
            </a:r>
          </a:p>
          <a:p>
            <a:pPr algn="just"/>
            <a:r>
              <a:rPr lang="ru-RU" dirty="0" smtClean="0"/>
              <a:t> Конкурс видеороликов «Мы разные, но мы вместе» (до </a:t>
            </a:r>
            <a:r>
              <a:rPr lang="ru-RU" dirty="0"/>
              <a:t>10 декабря</a:t>
            </a:r>
            <a:r>
              <a:rPr lang="ru-RU" dirty="0" smtClean="0"/>
              <a:t>)</a:t>
            </a:r>
          </a:p>
          <a:p>
            <a:pPr algn="just"/>
            <a:r>
              <a:rPr lang="ru-RU" dirty="0" smtClean="0"/>
              <a:t>Конкурс стихов «Молодежь за мир» (до </a:t>
            </a:r>
            <a:r>
              <a:rPr lang="ru-RU" dirty="0"/>
              <a:t>10 декабря</a:t>
            </a:r>
            <a:r>
              <a:rPr lang="ru-RU" dirty="0" smtClean="0"/>
              <a:t>)</a:t>
            </a:r>
          </a:p>
          <a:p>
            <a:pPr algn="just"/>
            <a:r>
              <a:rPr lang="ru-RU" dirty="0" smtClean="0"/>
              <a:t>Интерактивные познавательные занятия «Профилактика экстремизма в молодежной среде» </a:t>
            </a:r>
            <a:r>
              <a:rPr lang="ru-RU" smtClean="0"/>
              <a:t>(октябрь-декабрь)</a:t>
            </a:r>
            <a:endParaRPr lang="ru-RU" dirty="0" smtClean="0"/>
          </a:p>
          <a:p>
            <a:pPr algn="just"/>
            <a:r>
              <a:rPr lang="ru-RU" dirty="0" smtClean="0"/>
              <a:t>Дискуссионная площадка «Открытый диалог» (еженедельно)</a:t>
            </a:r>
          </a:p>
          <a:p>
            <a:pPr algn="just"/>
            <a:r>
              <a:rPr lang="ru-RU" dirty="0" smtClean="0"/>
              <a:t>Курс профилактических мероприятий для студентов в рамках тематики «Противодействие распространению идеологии экстремизма и терроризма в молодежной среде» (ежемесячно)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1468" y="547910"/>
            <a:ext cx="4461018" cy="1280890"/>
          </a:xfrm>
        </p:spPr>
        <p:txBody>
          <a:bodyPr/>
          <a:lstStyle/>
          <a:p>
            <a:r>
              <a:rPr lang="ru-RU" dirty="0" smtClean="0"/>
              <a:t>Контакты </a:t>
            </a:r>
            <a:r>
              <a:rPr lang="ru-RU" dirty="0" err="1" smtClean="0"/>
              <a:t>ЦПТиЭ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5298" y="1941142"/>
            <a:ext cx="8915400" cy="3777622"/>
          </a:xfrm>
        </p:spPr>
        <p:txBody>
          <a:bodyPr/>
          <a:lstStyle/>
          <a:p>
            <a:r>
              <a:rPr lang="ru-RU" dirty="0" smtClean="0"/>
              <a:t>Электронная почта: </a:t>
            </a:r>
            <a:r>
              <a:rPr lang="en-US" b="1" dirty="0" smtClean="0">
                <a:solidFill>
                  <a:schemeClr val="tx1"/>
                </a:solidFill>
              </a:rPr>
              <a:t>cptandeksu@gmail.com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dirty="0" smtClean="0"/>
              <a:t>Телефон: 8 (3842) </a:t>
            </a:r>
            <a:r>
              <a:rPr lang="ru-RU" b="1" dirty="0" smtClean="0"/>
              <a:t>58-05-00</a:t>
            </a:r>
          </a:p>
          <a:p>
            <a:r>
              <a:rPr lang="ru-RU" dirty="0" smtClean="0"/>
              <a:t>Телеграмм канал: </a:t>
            </a:r>
            <a:r>
              <a:rPr lang="en-US" dirty="0"/>
              <a:t>https://t.me/+bVnVYPVgGso2ZDVi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972" y="3646713"/>
            <a:ext cx="2072051" cy="207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5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Цель деятельности </a:t>
            </a:r>
            <a:r>
              <a:rPr lang="ru-RU" b="1" dirty="0" err="1" smtClean="0"/>
              <a:t>ЦПТиЭ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5319" y="1746422"/>
            <a:ext cx="9519293" cy="2356021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Цель</a:t>
            </a:r>
            <a:r>
              <a:rPr lang="ru-RU" dirty="0" smtClean="0"/>
              <a:t> - реализация комплекса образовательно-просветительских, информационно-аналитических и профилактических мероприятий, направленных на формирование у молодежи активной гражданской позиции, предупреждение межнациональных и межконфессиональных конфликтов, противодействие идеологии терроризма и профилактику экстремизма. </a:t>
            </a:r>
          </a:p>
          <a:p>
            <a:pPr algn="just"/>
            <a:endParaRPr lang="ru-RU" b="1" dirty="0" smtClean="0"/>
          </a:p>
          <a:p>
            <a:pPr algn="just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Основные направления деятельности ЦПТЭ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5319" y="1622854"/>
            <a:ext cx="9502817" cy="3777622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dirty="0" smtClean="0"/>
              <a:t>организация работы по противодействию идеологии терроризма в молодежной среде;</a:t>
            </a:r>
          </a:p>
          <a:p>
            <a:pPr lvl="0" algn="just"/>
            <a:r>
              <a:rPr lang="ru-RU" dirty="0" smtClean="0"/>
              <a:t>профилактика экстремизма в молодежной среде;</a:t>
            </a:r>
          </a:p>
          <a:p>
            <a:pPr lvl="0" algn="just"/>
            <a:r>
              <a:rPr lang="ru-RU" dirty="0" smtClean="0"/>
              <a:t>содействие в организации работы по социальной и культурной адаптации иностранных граждан, включая студентов;</a:t>
            </a:r>
          </a:p>
          <a:p>
            <a:pPr lvl="0" algn="just"/>
            <a:r>
              <a:rPr lang="ru-RU" dirty="0" smtClean="0"/>
              <a:t>организация работы по профилактике вовлечения молодежи в организации и общественные объединения деструктивной направленности; </a:t>
            </a:r>
          </a:p>
          <a:p>
            <a:pPr lvl="0" algn="just"/>
            <a:r>
              <a:rPr lang="ru-RU" dirty="0" smtClean="0"/>
              <a:t>формирование российской гражданской идентичности, содействие развитию системы воспитания чувства патриотизма у молодежи, а также вовлечение ее в активную социальную практику; </a:t>
            </a:r>
          </a:p>
          <a:p>
            <a:pPr lvl="0" algn="just"/>
            <a:r>
              <a:rPr lang="ru-RU" dirty="0" smtClean="0"/>
              <a:t>содействие продвижению основных информационных векторов, направленных на повышение правосознания молодежи.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3817" y="624110"/>
            <a:ext cx="9620795" cy="71701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Основные функции </a:t>
            </a:r>
            <a:r>
              <a:rPr lang="ru-RU" sz="2400" b="1" dirty="0" err="1" smtClean="0"/>
              <a:t>ЦПТиЭ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3554" y="1552302"/>
            <a:ext cx="10180320" cy="4622354"/>
          </a:xfrm>
        </p:spPr>
        <p:txBody>
          <a:bodyPr>
            <a:normAutofit fontScale="85000" lnSpcReduction="10000"/>
          </a:bodyPr>
          <a:lstStyle/>
          <a:p>
            <a:pPr marL="457200" lvl="1" indent="0">
              <a:buNone/>
            </a:pPr>
            <a:endParaRPr lang="ru-RU" sz="1200" dirty="0"/>
          </a:p>
          <a:p>
            <a:pPr lvl="0"/>
            <a:r>
              <a:rPr lang="ru-RU" dirty="0"/>
              <a:t>создание информационно-методической базы по основным направлениям деятельности Координационного центра; </a:t>
            </a:r>
            <a:endParaRPr lang="ru-RU" sz="1400" dirty="0"/>
          </a:p>
          <a:p>
            <a:pPr lvl="0"/>
            <a:r>
              <a:rPr lang="ru-RU" dirty="0"/>
              <a:t>взаимодействие со средствами массовой информации, включая студенческие, в рамках установленных полномочий; </a:t>
            </a:r>
            <a:endParaRPr lang="ru-RU" sz="1400" dirty="0"/>
          </a:p>
          <a:p>
            <a:pPr lvl="0"/>
            <a:r>
              <a:rPr lang="ru-RU" dirty="0"/>
              <a:t>распространение и продвижение позитивного и полезного контента с помощью </a:t>
            </a:r>
            <a:r>
              <a:rPr lang="ru-RU" dirty="0" err="1"/>
              <a:t>медиаслужб</a:t>
            </a:r>
            <a:r>
              <a:rPr lang="ru-RU" dirty="0"/>
              <a:t> (теле-, радиослужбы и </a:t>
            </a:r>
            <a:r>
              <a:rPr lang="ru-RU" dirty="0" smtClean="0"/>
              <a:t>информационно телекоммуникационной </a:t>
            </a:r>
            <a:r>
              <a:rPr lang="ru-RU" dirty="0"/>
              <a:t>сети Интернет); </a:t>
            </a:r>
            <a:endParaRPr lang="ru-RU" sz="1400" dirty="0"/>
          </a:p>
          <a:p>
            <a:pPr lvl="0"/>
            <a:r>
              <a:rPr lang="ru-RU" dirty="0"/>
              <a:t>организация взаимодействия с контрольно-надзорными органами по ограничению доступа к противоправному контенту в случае его выявления; </a:t>
            </a:r>
            <a:endParaRPr lang="ru-RU" sz="1400" dirty="0"/>
          </a:p>
          <a:p>
            <a:pPr lvl="0"/>
            <a:r>
              <a:rPr lang="ru-RU" dirty="0"/>
              <a:t>организация и проведение курсов повышения квалификации для государственных и муниципальных служащих, педагогических работников, представителей образовательных и иных организаций и объединений;</a:t>
            </a:r>
            <a:endParaRPr lang="ru-RU" sz="1400" dirty="0"/>
          </a:p>
          <a:p>
            <a:pPr lvl="0"/>
            <a:r>
              <a:rPr lang="ru-RU" dirty="0"/>
              <a:t>организация и проведение мероприятий с применением различных интерактивных форм и форматов; </a:t>
            </a:r>
            <a:endParaRPr lang="ru-RU" sz="1400" dirty="0"/>
          </a:p>
          <a:p>
            <a:pPr lvl="0"/>
            <a:r>
              <a:rPr lang="ru-RU" dirty="0"/>
              <a:t>поддержка студенческих инициатив по организации студенческих объединений; оказание экспертно-консультационных услуг по  основным направлениям деятельности Координационного центра; </a:t>
            </a:r>
            <a:endParaRPr lang="ru-RU" sz="1400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697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4931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Сотрудничество </a:t>
            </a:r>
            <a:r>
              <a:rPr lang="ru-RU" b="1" dirty="0" err="1" smtClean="0"/>
              <a:t>ЦПТиЭ</a:t>
            </a:r>
            <a:r>
              <a:rPr lang="ru-RU" b="1" dirty="0" smtClean="0"/>
              <a:t> с организационными структурами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ГУ МВД России по Кемеровской области (Центр противодействия экстремизму ГУ МВД России по Кемеровской области).</a:t>
            </a:r>
          </a:p>
          <a:p>
            <a:pPr lvl="0"/>
            <a:r>
              <a:rPr lang="ru-RU" dirty="0" smtClean="0"/>
              <a:t>Управление ФСБ </a:t>
            </a:r>
            <a:r>
              <a:rPr lang="ru-RU" dirty="0" smtClean="0"/>
              <a:t>России </a:t>
            </a:r>
            <a:r>
              <a:rPr lang="ru-RU" dirty="0" smtClean="0"/>
              <a:t>по Кемеровской области</a:t>
            </a:r>
          </a:p>
          <a:p>
            <a:pPr lvl="0"/>
            <a:r>
              <a:rPr lang="ru-RU" dirty="0" smtClean="0"/>
              <a:t>Прокуратура Кемеровской области-Кузбасса</a:t>
            </a:r>
          </a:p>
          <a:p>
            <a:pPr lvl="0"/>
            <a:r>
              <a:rPr lang="ru-RU" dirty="0" smtClean="0"/>
              <a:t>Военно-патриотический Центр «Вымпел-Кузбасс» </a:t>
            </a:r>
          </a:p>
          <a:p>
            <a:pPr lvl="0"/>
            <a:r>
              <a:rPr lang="ru-RU" dirty="0" smtClean="0"/>
              <a:t>АНО «Научно-образовательный центр «Кузбасс»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720" t="14273" r="37430" b="7072"/>
          <a:stretch/>
        </p:blipFill>
        <p:spPr>
          <a:xfrm rot="5400000">
            <a:off x="2667000" y="-2667000"/>
            <a:ext cx="6858002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84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52" y="4449536"/>
            <a:ext cx="1626234" cy="2066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WhatsApp Image 2022-05-04 at 11.57.24.jpeg"/>
          <p:cNvPicPr/>
          <p:nvPr/>
        </p:nvPicPr>
        <p:blipFill rotWithShape="1">
          <a:blip r:embed="rId3" cstate="print"/>
          <a:srcRect l="13412" r="11646"/>
          <a:stretch/>
        </p:blipFill>
        <p:spPr>
          <a:xfrm>
            <a:off x="975360" y="2203269"/>
            <a:ext cx="1702526" cy="19334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88567" y="2484207"/>
            <a:ext cx="2438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Столбов Александр Александрович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Начальник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направления информационного сопровождения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3" y="4624253"/>
            <a:ext cx="1454331" cy="18917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822862" y="4955109"/>
            <a:ext cx="2663744" cy="1742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Цигичко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Елена Александровна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-Начальник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«Открытый диалог»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GerberaRegular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5"/>
          <a:srcRect l="17556" t="34001" r="67628" b="33149"/>
          <a:stretch/>
        </p:blipFill>
        <p:spPr bwMode="auto">
          <a:xfrm>
            <a:off x="4897492" y="133988"/>
            <a:ext cx="1493520" cy="18620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D:\Desktop\12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9" r="-156" b="7036"/>
          <a:stretch/>
        </p:blipFill>
        <p:spPr bwMode="auto">
          <a:xfrm>
            <a:off x="6898821" y="2318657"/>
            <a:ext cx="1729953" cy="185727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8891452" y="2451637"/>
            <a:ext cx="2490652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Черемисина Варвара Геннадьевна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Начальник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учебно-методического направления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40433" y="625262"/>
            <a:ext cx="42236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Медовикова Евгения Александровна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Директор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ЦПТиЭ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78829" y="4860211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Конева Елена Сергеевна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Начальник проектного направления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21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9686" y="297538"/>
            <a:ext cx="9710057" cy="8476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Программы повышения квалификации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(предоставленные Министерством образования и науки Российской Федерации 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7806" y="1663337"/>
            <a:ext cx="9466806" cy="4247885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r>
              <a:rPr lang="ru-RU" dirty="0" smtClean="0"/>
              <a:t>«Выявление </a:t>
            </a:r>
            <a:r>
              <a:rPr lang="ru-RU" dirty="0"/>
              <a:t>деструктивных субкультур (криминальная субкультура «АУЕ», футбольные хулиганы, </a:t>
            </a:r>
            <a:r>
              <a:rPr lang="ru-RU" dirty="0" err="1"/>
              <a:t>скулшутинг</a:t>
            </a:r>
            <a:r>
              <a:rPr lang="ru-RU" dirty="0"/>
              <a:t> программы, группы смерти) в образовательных учреждениях, местах притяжения и профилактики негативных проявлений в подростковой среде)» (72 часа</a:t>
            </a:r>
            <a:r>
              <a:rPr lang="ru-RU" dirty="0" smtClean="0"/>
              <a:t>)</a:t>
            </a:r>
          </a:p>
          <a:p>
            <a:pPr algn="just">
              <a:buFont typeface="+mj-lt"/>
              <a:buAutoNum type="arabicPeriod"/>
            </a:pPr>
            <a:r>
              <a:rPr lang="ru-RU" dirty="0" smtClean="0"/>
              <a:t>«</a:t>
            </a:r>
            <a:r>
              <a:rPr lang="ru-RU" dirty="0"/>
              <a:t>Межнациональные и межконфессиональные отношения в современной России» (72 часа</a:t>
            </a:r>
            <a:r>
              <a:rPr lang="ru-RU" dirty="0" smtClean="0"/>
              <a:t>)</a:t>
            </a:r>
          </a:p>
          <a:p>
            <a:pPr algn="just">
              <a:buFont typeface="+mj-lt"/>
              <a:buAutoNum type="arabicPeriod"/>
            </a:pPr>
            <a:r>
              <a:rPr lang="ru-RU" dirty="0"/>
              <a:t>«Сеть интернет в противодействии террористическим угрозам» (16 часов</a:t>
            </a:r>
            <a:r>
              <a:rPr lang="ru-RU" dirty="0" smtClean="0"/>
              <a:t>)</a:t>
            </a:r>
          </a:p>
          <a:p>
            <a:pPr algn="just">
              <a:buFont typeface="+mj-lt"/>
              <a:buAutoNum type="arabicPeriod"/>
            </a:pPr>
            <a:r>
              <a:rPr lang="ru-RU" dirty="0"/>
              <a:t>«Реализация мероприятий комплексного плана противодействия идеологии терроризма в Российской Федерации» (72 часа</a:t>
            </a:r>
            <a:r>
              <a:rPr lang="ru-RU" dirty="0" smtClean="0"/>
              <a:t>)</a:t>
            </a:r>
          </a:p>
          <a:p>
            <a:pPr algn="just">
              <a:buFont typeface="+mj-lt"/>
              <a:buAutoNum type="arabicPeriod"/>
            </a:pPr>
            <a:r>
              <a:rPr lang="ru-RU" dirty="0"/>
              <a:t>«Профилактика терроризма» (72 часа</a:t>
            </a:r>
            <a:r>
              <a:rPr lang="ru-RU" dirty="0" smtClean="0"/>
              <a:t>)</a:t>
            </a:r>
          </a:p>
          <a:p>
            <a:pPr algn="just">
              <a:buFont typeface="+mj-lt"/>
              <a:buAutoNum type="arabicPeriod"/>
            </a:pPr>
            <a:r>
              <a:rPr lang="ru-RU" dirty="0"/>
              <a:t>«Деятельность органов программ государственной и муниципальной власти по противодействию терроризму» (72 часа)</a:t>
            </a:r>
          </a:p>
        </p:txBody>
      </p:sp>
    </p:spTree>
    <p:extLst>
      <p:ext uri="{BB962C8B-B14F-4D97-AF65-F5344CB8AC3E}">
        <p14:creationId xmlns:p14="http://schemas.microsoft.com/office/powerpoint/2010/main" val="3262773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3635" y="624109"/>
            <a:ext cx="9640978" cy="214521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Стратегическая проектная сессия </a:t>
            </a:r>
            <a:r>
              <a:rPr lang="ru-RU" sz="3200" b="1" dirty="0" smtClean="0"/>
              <a:t>«</a:t>
            </a:r>
            <a:r>
              <a:rPr lang="ru-RU" sz="3200" b="1" dirty="0" err="1"/>
              <a:t>Этноконфессиональный</a:t>
            </a:r>
            <a:r>
              <a:rPr lang="ru-RU" sz="3200" b="1" dirty="0"/>
              <a:t> культурный и политический диалог в молодежной среде</a:t>
            </a:r>
            <a:r>
              <a:rPr lang="ru-RU" sz="3200" b="1" dirty="0" smtClean="0"/>
              <a:t>»</a:t>
            </a:r>
            <a:r>
              <a:rPr lang="ru-RU" sz="3200" b="1" dirty="0"/>
              <a:t> </a:t>
            </a:r>
            <a:r>
              <a:rPr lang="ru-RU" sz="3200" dirty="0"/>
              <a:t>(29.11.2022 г.)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57" y="3361509"/>
            <a:ext cx="9414555" cy="2549713"/>
          </a:xfrm>
        </p:spPr>
        <p:txBody>
          <a:bodyPr>
            <a:normAutofit/>
          </a:bodyPr>
          <a:lstStyle/>
          <a:p>
            <a:r>
              <a:rPr lang="ru-RU" dirty="0" smtClean="0"/>
              <a:t>Модуль </a:t>
            </a:r>
            <a:r>
              <a:rPr lang="ru-RU" dirty="0"/>
              <a:t>1. </a:t>
            </a:r>
            <a:r>
              <a:rPr lang="ru-RU" dirty="0" err="1"/>
              <a:t>Этноконфессиональный</a:t>
            </a:r>
            <a:r>
              <a:rPr lang="ru-RU" dirty="0"/>
              <a:t> диалог в молодежной среде </a:t>
            </a:r>
          </a:p>
          <a:p>
            <a:r>
              <a:rPr lang="ru-RU" dirty="0" smtClean="0"/>
              <a:t>Модуль </a:t>
            </a:r>
            <a:r>
              <a:rPr lang="ru-RU" dirty="0"/>
              <a:t>2. Культурный диалог в молодежной среде</a:t>
            </a:r>
          </a:p>
          <a:p>
            <a:r>
              <a:rPr lang="ru-RU" dirty="0" smtClean="0"/>
              <a:t>Модуль </a:t>
            </a:r>
            <a:r>
              <a:rPr lang="ru-RU" dirty="0"/>
              <a:t>3. Политический диалог в молодежной среде.</a:t>
            </a:r>
          </a:p>
        </p:txBody>
      </p:sp>
    </p:spTree>
    <p:extLst>
      <p:ext uri="{BB962C8B-B14F-4D97-AF65-F5344CB8AC3E}">
        <p14:creationId xmlns:p14="http://schemas.microsoft.com/office/powerpoint/2010/main" val="314645035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647</TotalTime>
  <Words>1029</Words>
  <Application>Microsoft Office PowerPoint</Application>
  <PresentationFormat>Произвольный</PresentationFormat>
  <Paragraphs>109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Легкий дым</vt:lpstr>
      <vt:lpstr>Презентация PowerPoint</vt:lpstr>
      <vt:lpstr>Цель деятельности ЦПТиЭ</vt:lpstr>
      <vt:lpstr>Основные направления деятельности ЦПТЭ</vt:lpstr>
      <vt:lpstr>Основные функции ЦПТиЭ</vt:lpstr>
      <vt:lpstr>Сотрудничество ЦПТиЭ с организационными структурами</vt:lpstr>
      <vt:lpstr>Презентация PowerPoint</vt:lpstr>
      <vt:lpstr>Презентация PowerPoint</vt:lpstr>
      <vt:lpstr>Программы повышения квалификации  (предоставленные Министерством образования и науки Российской Федерации )</vt:lpstr>
      <vt:lpstr>Стратегическая проектная сессия «Этноконфессиональный культурный и политический диалог в молодежной среде» (29.11.2022 г.) </vt:lpstr>
      <vt:lpstr>Модуль 1. Этноконфессиональный диалог в молодежной среде </vt:lpstr>
      <vt:lpstr>Модуль 2. Культурный диалог в молодежной среде  </vt:lpstr>
      <vt:lpstr>Модуль 3. Политический диалог в молодежной среде  </vt:lpstr>
      <vt:lpstr>Открытый диалог – система взаимодействия с представителями общественных организаций в сфере политики, науки, спорта, культуры и др.</vt:lpstr>
      <vt:lpstr>Информационное сопровождение</vt:lpstr>
      <vt:lpstr>Мероприятия ЦПТиЭ</vt:lpstr>
      <vt:lpstr>Контакты ЦПТиЭ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user</cp:lastModifiedBy>
  <cp:revision>75</cp:revision>
  <dcterms:created xsi:type="dcterms:W3CDTF">2021-01-17T07:41:46Z</dcterms:created>
  <dcterms:modified xsi:type="dcterms:W3CDTF">2022-09-19T03:59:37Z</dcterms:modified>
</cp:coreProperties>
</file>